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53" name="Shape 53"/>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1" name="Shape 2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6" name="Shape 26"/>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35" name="Shape 35"/>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Shape 36"/>
          <p:cNvSpPr txBox="1"/>
          <p:nvPr>
            <p:ph idx="1" type="body"/>
          </p:nvPr>
        </p:nvSpPr>
        <p:spPr>
          <a:xfrm>
            <a:off x="311700" y="1618204"/>
            <a:ext cx="2808000" cy="2950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44" name="Shape 44"/>
          <p:cNvSpPr txBox="1"/>
          <p:nvPr>
            <p:ph type="title"/>
          </p:nvPr>
        </p:nvSpPr>
        <p:spPr>
          <a:xfrm>
            <a:off x="265500" y="1078750"/>
            <a:ext cx="4045200" cy="17892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Shape 45"/>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Source Code Pro"/>
                <a:ea typeface="Source Code Pro"/>
                <a:cs typeface="Source Code Pro"/>
                <a:sym typeface="Source Code Pro"/>
              </a:defRPr>
            </a:lvl1pPr>
            <a:lvl2pPr lvl="1" algn="r">
              <a:spcBef>
                <a:spcPts val="0"/>
              </a:spcBef>
              <a:buNone/>
              <a:defRPr sz="1000">
                <a:solidFill>
                  <a:schemeClr val="dk2"/>
                </a:solidFill>
                <a:latin typeface="Source Code Pro"/>
                <a:ea typeface="Source Code Pro"/>
                <a:cs typeface="Source Code Pro"/>
                <a:sym typeface="Source Code Pro"/>
              </a:defRPr>
            </a:lvl2pPr>
            <a:lvl3pPr lvl="2" algn="r">
              <a:spcBef>
                <a:spcPts val="0"/>
              </a:spcBef>
              <a:buNone/>
              <a:defRPr sz="1000">
                <a:solidFill>
                  <a:schemeClr val="dk2"/>
                </a:solidFill>
                <a:latin typeface="Source Code Pro"/>
                <a:ea typeface="Source Code Pro"/>
                <a:cs typeface="Source Code Pro"/>
                <a:sym typeface="Source Code Pro"/>
              </a:defRPr>
            </a:lvl3pPr>
            <a:lvl4pPr lvl="3" algn="r">
              <a:spcBef>
                <a:spcPts val="0"/>
              </a:spcBef>
              <a:buNone/>
              <a:defRPr sz="1000">
                <a:solidFill>
                  <a:schemeClr val="dk2"/>
                </a:solidFill>
                <a:latin typeface="Source Code Pro"/>
                <a:ea typeface="Source Code Pro"/>
                <a:cs typeface="Source Code Pro"/>
                <a:sym typeface="Source Code Pro"/>
              </a:defRPr>
            </a:lvl4pPr>
            <a:lvl5pPr lvl="4" algn="r">
              <a:spcBef>
                <a:spcPts val="0"/>
              </a:spcBef>
              <a:buNone/>
              <a:defRPr sz="1000">
                <a:solidFill>
                  <a:schemeClr val="dk2"/>
                </a:solidFill>
                <a:latin typeface="Source Code Pro"/>
                <a:ea typeface="Source Code Pro"/>
                <a:cs typeface="Source Code Pro"/>
                <a:sym typeface="Source Code Pro"/>
              </a:defRPr>
            </a:lvl5pPr>
            <a:lvl6pPr lvl="5" algn="r">
              <a:spcBef>
                <a:spcPts val="0"/>
              </a:spcBef>
              <a:buNone/>
              <a:defRPr sz="1000">
                <a:solidFill>
                  <a:schemeClr val="dk2"/>
                </a:solidFill>
                <a:latin typeface="Source Code Pro"/>
                <a:ea typeface="Source Code Pro"/>
                <a:cs typeface="Source Code Pro"/>
                <a:sym typeface="Source Code Pro"/>
              </a:defRPr>
            </a:lvl6pPr>
            <a:lvl7pPr lvl="6" algn="r">
              <a:spcBef>
                <a:spcPts val="0"/>
              </a:spcBef>
              <a:buNone/>
              <a:defRPr sz="1000">
                <a:solidFill>
                  <a:schemeClr val="dk2"/>
                </a:solidFill>
                <a:latin typeface="Source Code Pro"/>
                <a:ea typeface="Source Code Pro"/>
                <a:cs typeface="Source Code Pro"/>
                <a:sym typeface="Source Code Pro"/>
              </a:defRPr>
            </a:lvl7pPr>
            <a:lvl8pPr lvl="7" algn="r">
              <a:spcBef>
                <a:spcPts val="0"/>
              </a:spcBef>
              <a:buNone/>
              <a:defRPr sz="1000">
                <a:solidFill>
                  <a:schemeClr val="dk2"/>
                </a:solidFill>
                <a:latin typeface="Source Code Pro"/>
                <a:ea typeface="Source Code Pro"/>
                <a:cs typeface="Source Code Pro"/>
                <a:sym typeface="Source Code Pro"/>
              </a:defRPr>
            </a:lvl8pPr>
            <a:lvl9pPr lvl="8" algn="r">
              <a:spcBef>
                <a:spcPts val="0"/>
              </a:spcBef>
              <a:buNone/>
              <a:defRPr sz="1000">
                <a:solidFill>
                  <a:schemeClr val="dk2"/>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DLctAw4JZXE"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ImQEf-sWoVI"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Renaissance</a:t>
            </a:r>
            <a:endParaRPr/>
          </a:p>
        </p:txBody>
      </p:sp>
      <p:sp>
        <p:nvSpPr>
          <p:cNvPr id="63" name="Shape 6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David</a:t>
            </a:r>
            <a:endParaRPr/>
          </a:p>
        </p:txBody>
      </p:sp>
      <p:pic>
        <p:nvPicPr>
          <p:cNvPr id="117" name="Shape 117"/>
          <p:cNvPicPr preferRelativeResize="0"/>
          <p:nvPr/>
        </p:nvPicPr>
        <p:blipFill>
          <a:blip r:embed="rId3">
            <a:alphaModFix/>
          </a:blip>
          <a:stretch>
            <a:fillRect/>
          </a:stretch>
        </p:blipFill>
        <p:spPr>
          <a:xfrm>
            <a:off x="2796125" y="286725"/>
            <a:ext cx="3046700" cy="457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Rafael Sanzio </a:t>
            </a:r>
            <a:endParaRPr/>
          </a:p>
        </p:txBody>
      </p:sp>
      <p:pic>
        <p:nvPicPr>
          <p:cNvPr id="123" name="Shape 123"/>
          <p:cNvPicPr preferRelativeResize="0"/>
          <p:nvPr/>
        </p:nvPicPr>
        <p:blipFill>
          <a:blip r:embed="rId3">
            <a:alphaModFix/>
          </a:blip>
          <a:stretch>
            <a:fillRect/>
          </a:stretch>
        </p:blipFill>
        <p:spPr>
          <a:xfrm>
            <a:off x="3345825" y="297813"/>
            <a:ext cx="2897050" cy="4547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Cherubs </a:t>
            </a:r>
            <a:endParaRPr/>
          </a:p>
        </p:txBody>
      </p:sp>
      <p:pic>
        <p:nvPicPr>
          <p:cNvPr id="129" name="Shape 129"/>
          <p:cNvPicPr preferRelativeResize="0"/>
          <p:nvPr/>
        </p:nvPicPr>
        <p:blipFill>
          <a:blip r:embed="rId3">
            <a:alphaModFix/>
          </a:blip>
          <a:stretch>
            <a:fillRect/>
          </a:stretch>
        </p:blipFill>
        <p:spPr>
          <a:xfrm>
            <a:off x="1722950" y="1925875"/>
            <a:ext cx="5972050" cy="2419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Donatello di </a:t>
            </a:r>
            <a:r>
              <a:rPr lang="en"/>
              <a:t>Niccolò</a:t>
            </a:r>
            <a:endParaRPr/>
          </a:p>
        </p:txBody>
      </p:sp>
      <p:pic>
        <p:nvPicPr>
          <p:cNvPr id="135" name="Shape 135"/>
          <p:cNvPicPr preferRelativeResize="0"/>
          <p:nvPr/>
        </p:nvPicPr>
        <p:blipFill/>
        <p:spPr>
          <a:xfrm>
            <a:off x="3673025" y="184575"/>
            <a:ext cx="3342051" cy="4774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Sciences</a:t>
            </a:r>
            <a:endParaRPr/>
          </a:p>
        </p:txBody>
      </p:sp>
      <p:sp>
        <p:nvSpPr>
          <p:cNvPr id="141" name="Shape 14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Study of the human body</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Science and art are related</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Scientific Method</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Printing Press</a:t>
            </a:r>
            <a:endParaRPr sz="2400">
              <a:solidFill>
                <a:srgbClr val="000000"/>
              </a:solidFill>
              <a:latin typeface="Architects Daughter"/>
              <a:ea typeface="Architects Daughter"/>
              <a:cs typeface="Architects Daughter"/>
              <a:sym typeface="Architects Daughter"/>
            </a:endParaRPr>
          </a:p>
          <a:p>
            <a:pPr indent="-381000" lvl="1" marL="9144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Gutenberg Printing Press</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Galileo </a:t>
            </a:r>
            <a:endParaRPr sz="2400">
              <a:solidFill>
                <a:srgbClr val="000000"/>
              </a:solidFill>
              <a:latin typeface="Architects Daughter"/>
              <a:ea typeface="Architects Daughter"/>
              <a:cs typeface="Architects Daughter"/>
              <a:sym typeface="Architects Daughter"/>
            </a:endParaRPr>
          </a:p>
          <a:p>
            <a:pPr indent="-381000" lvl="1" marL="9144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Studied “Universal Math”</a:t>
            </a:r>
            <a:endParaRPr sz="2400">
              <a:solidFill>
                <a:srgbClr val="000000"/>
              </a:solidFill>
              <a:latin typeface="Architects Daughter"/>
              <a:ea typeface="Architects Daughter"/>
              <a:cs typeface="Architects Daughter"/>
              <a:sym typeface="Architects Daughter"/>
            </a:endParaRPr>
          </a:p>
          <a:p>
            <a:pPr indent="-381000" lvl="1" marL="9144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Pendulum </a:t>
            </a:r>
            <a:endParaRPr sz="2400">
              <a:solidFill>
                <a:srgbClr val="000000"/>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0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0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10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1000"/>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1000"/>
                                        <p:tgtEl>
                                          <p:spTgt spid="14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descr="Demonstration on the only working model of a Gutenberg printing press--Crandall Historical Printing Museum." id="146" name="Shape 146" title="How a Gutenberg printing press works">
            <a:hlinkClick r:id="rId3"/>
          </p:cNvPr>
          <p:cNvSpPr/>
          <p:nvPr/>
        </p:nvSpPr>
        <p:spPr>
          <a:xfrm>
            <a:off x="1395888" y="189663"/>
            <a:ext cx="6352225" cy="4764175"/>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Types of Music</a:t>
            </a:r>
            <a:endParaRPr/>
          </a:p>
        </p:txBody>
      </p:sp>
      <p:sp>
        <p:nvSpPr>
          <p:cNvPr id="152" name="Shape 15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Choirs</a:t>
            </a:r>
            <a:endParaRPr/>
          </a:p>
          <a:p>
            <a:pPr indent="-317500" lvl="1" marL="914400" rtl="0">
              <a:spcBef>
                <a:spcPts val="0"/>
              </a:spcBef>
              <a:spcAft>
                <a:spcPts val="0"/>
              </a:spcAft>
              <a:buSzPts val="1400"/>
              <a:buChar char="○"/>
            </a:pPr>
            <a:r>
              <a:rPr lang="en"/>
              <a:t>Started in church</a:t>
            </a:r>
            <a:endParaRPr/>
          </a:p>
          <a:p>
            <a:pPr indent="-317500" lvl="1" marL="914400" rtl="0">
              <a:spcBef>
                <a:spcPts val="0"/>
              </a:spcBef>
              <a:spcAft>
                <a:spcPts val="0"/>
              </a:spcAft>
              <a:buSzPts val="1400"/>
              <a:buChar char="○"/>
            </a:pPr>
            <a:r>
              <a:rPr lang="en"/>
              <a:t>Polyphonic music sang by large groups</a:t>
            </a:r>
            <a:endParaRPr/>
          </a:p>
          <a:p>
            <a:pPr indent="-342900" lvl="0" marL="457200" rtl="0">
              <a:spcBef>
                <a:spcPts val="0"/>
              </a:spcBef>
              <a:spcAft>
                <a:spcPts val="0"/>
              </a:spcAft>
              <a:buSzPts val="1800"/>
              <a:buChar char="●"/>
            </a:pPr>
            <a:r>
              <a:rPr lang="en"/>
              <a:t>Madrigals</a:t>
            </a:r>
            <a:endParaRPr/>
          </a:p>
          <a:p>
            <a:pPr indent="-342900" lvl="0" marL="914400" rtl="0">
              <a:spcBef>
                <a:spcPts val="0"/>
              </a:spcBef>
              <a:spcAft>
                <a:spcPts val="0"/>
              </a:spcAft>
              <a:buSzPts val="1800"/>
              <a:buChar char="●"/>
            </a:pPr>
            <a:r>
              <a:rPr lang="en"/>
              <a:t>3-6 singers</a:t>
            </a:r>
            <a:endParaRPr/>
          </a:p>
          <a:p>
            <a:pPr indent="-342900" lvl="0" marL="914400" rtl="0">
              <a:spcBef>
                <a:spcPts val="0"/>
              </a:spcBef>
              <a:spcAft>
                <a:spcPts val="0"/>
              </a:spcAft>
              <a:buSzPts val="1800"/>
              <a:buChar char="●"/>
            </a:pPr>
            <a:r>
              <a:rPr lang="en"/>
              <a:t>Polyphonic</a:t>
            </a:r>
            <a:endParaRPr/>
          </a:p>
          <a:p>
            <a:pPr indent="-342900" lvl="0" marL="914400" rtl="0">
              <a:spcBef>
                <a:spcPts val="0"/>
              </a:spcBef>
              <a:spcAft>
                <a:spcPts val="0"/>
              </a:spcAft>
              <a:buSzPts val="1800"/>
              <a:buChar char="●"/>
            </a:pPr>
            <a:r>
              <a:rPr lang="en"/>
              <a:t>Romantic Poems with emotion</a:t>
            </a:r>
            <a:endParaRPr/>
          </a:p>
          <a:p>
            <a:pPr indent="0" lvl="0" marL="0" rtl="0">
              <a:spcBef>
                <a:spcPts val="1600"/>
              </a:spcBef>
              <a:spcAft>
                <a:spcPts val="1600"/>
              </a:spcAft>
              <a:buNone/>
            </a:pPr>
            <a:r>
              <a:rPr lang="en"/>
              <a:t>Monteverdi composed the first dramatic opera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10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1000"/>
                                        <p:tgtEl>
                                          <p:spTgt spid="1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1000"/>
                                        <p:tgtEl>
                                          <p:spTgt spid="1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Effect filter="fade" transition="in">
                                      <p:cBhvr>
                                        <p:cTn dur="1000"/>
                                        <p:tgtEl>
                                          <p:spTgt spid="1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Effect filter="fade" transition="in">
                                      <p:cBhvr>
                                        <p:cTn dur="1000"/>
                                        <p:tgtEl>
                                          <p:spTgt spid="1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animEffect filter="fade" transition="in">
                                      <p:cBhvr>
                                        <p:cTn dur="1000"/>
                                        <p:tgtEl>
                                          <p:spTgt spid="15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6" st="6"/>
                                            </p:txEl>
                                          </p:spTgt>
                                        </p:tgtEl>
                                        <p:attrNameLst>
                                          <p:attrName>style.visibility</p:attrName>
                                        </p:attrNameLst>
                                      </p:cBhvr>
                                      <p:to>
                                        <p:strVal val="visible"/>
                                      </p:to>
                                    </p:set>
                                    <p:animEffect filter="fade" transition="in">
                                      <p:cBhvr>
                                        <p:cTn dur="1000"/>
                                        <p:tgtEl>
                                          <p:spTgt spid="15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7" st="7"/>
                                            </p:txEl>
                                          </p:spTgt>
                                        </p:tgtEl>
                                        <p:attrNameLst>
                                          <p:attrName>style.visibility</p:attrName>
                                        </p:attrNameLst>
                                      </p:cBhvr>
                                      <p:to>
                                        <p:strVal val="visible"/>
                                      </p:to>
                                    </p:set>
                                    <p:animEffect filter="fade" transition="in">
                                      <p:cBhvr>
                                        <p:cTn dur="1000"/>
                                        <p:tgtEl>
                                          <p:spTgt spid="15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descr="Enjoy 2 Hours with the biggest Composer of all time, Claudio Monteverdi. Settimo Libro dei Madrigali. The best Classical Music for Studying and Concentration. The most relaxing musicplayed by the biggest Symphony Orchestra of all time [Full Recording in High Quality Sound], this Soft best classical music for relaxation and studying, concentration. is Ideal for restaurant, bar, café, hotel lobby, resort.   Facebook: https://www.facebook.com/Classical-Music-632527326820785/?ref=hl Twitter: https://twitter.com/@tunesclassical Google Play: https://play.google.com/store/music/album/album?id=Bsbwe27hiwldd4tupj47am3wpxa  Thank you so much for watching this video. I hope you enjoy it and don't forget to share it!" id="157" name="Shape 157" title="The Best of Claudio Monteverdi. Madrigali.  2 Hours of Relaxing Classical Music. HQ">
            <a:hlinkClick r:id="rId3"/>
          </p:cNvPr>
          <p:cNvSpPr/>
          <p:nvPr/>
        </p:nvSpPr>
        <p:spPr>
          <a:xfrm>
            <a:off x="1849738" y="687100"/>
            <a:ext cx="5444525" cy="4083400"/>
          </a:xfrm>
          <a:prstGeom prst="rect">
            <a:avLst/>
          </a:prstGeom>
          <a:blipFill>
            <a:blip r:embed="rId4">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Instruments</a:t>
            </a:r>
            <a:endParaRPr/>
          </a:p>
        </p:txBody>
      </p:sp>
      <p:sp>
        <p:nvSpPr>
          <p:cNvPr id="163" name="Shape 16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Violin</a:t>
            </a:r>
            <a:endParaRPr/>
          </a:p>
          <a:p>
            <a:pPr indent="-317500" lvl="1" marL="914400" rtl="0">
              <a:spcBef>
                <a:spcPts val="0"/>
              </a:spcBef>
              <a:spcAft>
                <a:spcPts val="0"/>
              </a:spcAft>
              <a:buSzPts val="1400"/>
              <a:buChar char="○"/>
            </a:pPr>
            <a:r>
              <a:rPr lang="en"/>
              <a:t>Invented in 1500’s</a:t>
            </a:r>
            <a:endParaRPr/>
          </a:p>
          <a:p>
            <a:pPr indent="-342900" lvl="0" marL="457200" rtl="0">
              <a:spcBef>
                <a:spcPts val="0"/>
              </a:spcBef>
              <a:spcAft>
                <a:spcPts val="0"/>
              </a:spcAft>
              <a:buSzPts val="1800"/>
              <a:buChar char="●"/>
            </a:pPr>
            <a:r>
              <a:rPr lang="en"/>
              <a:t>Bagpipes and Recorder became popular</a:t>
            </a:r>
            <a:endParaRPr/>
          </a:p>
          <a:p>
            <a:pPr indent="-342900" lvl="0" marL="457200" rtl="0">
              <a:spcBef>
                <a:spcPts val="0"/>
              </a:spcBef>
              <a:spcAft>
                <a:spcPts val="0"/>
              </a:spcAft>
              <a:buSzPts val="1800"/>
              <a:buChar char="●"/>
            </a:pPr>
            <a:r>
              <a:rPr lang="en"/>
              <a:t>Lute and Hurdy Gurdy still in use</a:t>
            </a:r>
            <a:endParaRPr/>
          </a:p>
          <a:p>
            <a:pPr indent="-342900" lvl="0" marL="457200" rtl="0">
              <a:spcBef>
                <a:spcPts val="0"/>
              </a:spcBef>
              <a:spcAft>
                <a:spcPts val="0"/>
              </a:spcAft>
              <a:buSzPts val="1800"/>
              <a:buChar char="●"/>
            </a:pPr>
            <a:r>
              <a:rPr lang="en"/>
              <a:t>Instruments were considered less important than voices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10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10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1000"/>
                                        <p:tgtEl>
                                          <p:spTgt spid="1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Dancing</a:t>
            </a:r>
            <a:endParaRPr/>
          </a:p>
        </p:txBody>
      </p:sp>
      <p:sp>
        <p:nvSpPr>
          <p:cNvPr id="169" name="Shape 16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914400" rtl="0">
              <a:spcBef>
                <a:spcPts val="0"/>
              </a:spcBef>
              <a:spcAft>
                <a:spcPts val="0"/>
              </a:spcAft>
              <a:buSzPts val="1800"/>
              <a:buChar char="●"/>
            </a:pPr>
            <a:r>
              <a:rPr lang="en"/>
              <a:t>Court</a:t>
            </a:r>
            <a:endParaRPr/>
          </a:p>
          <a:p>
            <a:pPr indent="-342900" lvl="1" marL="1371600" rtl="0">
              <a:spcBef>
                <a:spcPts val="0"/>
              </a:spcBef>
              <a:spcAft>
                <a:spcPts val="0"/>
              </a:spcAft>
              <a:buSzPts val="1800"/>
              <a:buChar char="○"/>
            </a:pPr>
            <a:r>
              <a:rPr lang="en" sz="1800"/>
              <a:t>Formal</a:t>
            </a:r>
            <a:endParaRPr sz="1800"/>
          </a:p>
          <a:p>
            <a:pPr indent="-342900" lvl="1" marL="1371600" rtl="0">
              <a:spcBef>
                <a:spcPts val="0"/>
              </a:spcBef>
              <a:spcAft>
                <a:spcPts val="0"/>
              </a:spcAft>
              <a:buSzPts val="1800"/>
              <a:buChar char="○"/>
            </a:pPr>
            <a:r>
              <a:rPr lang="en" sz="1800"/>
              <a:t>Trained dancers</a:t>
            </a:r>
            <a:endParaRPr sz="1800"/>
          </a:p>
          <a:p>
            <a:pPr indent="-342900" lvl="1" marL="1371600" rtl="0">
              <a:spcBef>
                <a:spcPts val="0"/>
              </a:spcBef>
              <a:spcAft>
                <a:spcPts val="0"/>
              </a:spcAft>
              <a:buSzPts val="1800"/>
              <a:buChar char="○"/>
            </a:pPr>
            <a:r>
              <a:rPr lang="en" sz="1800"/>
              <a:t>Form of entertainment</a:t>
            </a:r>
            <a:endParaRPr sz="1800"/>
          </a:p>
          <a:p>
            <a:pPr indent="-342900" lvl="0" marL="914400" rtl="0">
              <a:spcBef>
                <a:spcPts val="0"/>
              </a:spcBef>
              <a:spcAft>
                <a:spcPts val="0"/>
              </a:spcAft>
              <a:buSzPts val="1800"/>
              <a:buChar char="●"/>
            </a:pPr>
            <a:r>
              <a:rPr lang="en"/>
              <a:t>Country (informal in villages)</a:t>
            </a:r>
            <a:endParaRPr/>
          </a:p>
          <a:p>
            <a:pPr indent="-342900" lvl="1" marL="1371600" rtl="0">
              <a:spcBef>
                <a:spcPts val="0"/>
              </a:spcBef>
              <a:spcAft>
                <a:spcPts val="0"/>
              </a:spcAft>
              <a:buSzPts val="1800"/>
              <a:buChar char="○"/>
            </a:pPr>
            <a:r>
              <a:rPr lang="en" sz="1800"/>
              <a:t>Anyone could participate</a:t>
            </a:r>
            <a:endParaRPr sz="1800"/>
          </a:p>
          <a:p>
            <a:pPr indent="-342900" lvl="1" marL="1371600" rtl="0">
              <a:spcBef>
                <a:spcPts val="0"/>
              </a:spcBef>
              <a:spcAft>
                <a:spcPts val="0"/>
              </a:spcAft>
              <a:buSzPts val="1800"/>
              <a:buChar char="○"/>
            </a:pPr>
            <a:r>
              <a:rPr lang="en" sz="1800"/>
              <a:t>Different</a:t>
            </a:r>
            <a:r>
              <a:rPr lang="en" sz="1800"/>
              <a:t> types of dances that had certain moves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000"/>
                                        <p:tgtEl>
                                          <p:spTgt spid="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1000"/>
                                        <p:tgtEl>
                                          <p:spTgt spid="1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1000"/>
                                        <p:tgtEl>
                                          <p:spTgt spid="16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Began</a:t>
            </a:r>
            <a:endParaRPr/>
          </a:p>
        </p:txBody>
      </p:sp>
      <p:sp>
        <p:nvSpPr>
          <p:cNvPr id="69" name="Shape 6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Florence, Italy (1350-1400)</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Philosophy </a:t>
            </a:r>
            <a:endParaRPr sz="2400">
              <a:solidFill>
                <a:srgbClr val="000000"/>
              </a:solidFill>
              <a:latin typeface="Architects Daughter"/>
              <a:ea typeface="Architects Daughter"/>
              <a:cs typeface="Architects Daughter"/>
              <a:sym typeface="Architects Daughter"/>
            </a:endParaRPr>
          </a:p>
          <a:p>
            <a:pPr indent="-381000" lvl="1" marL="9144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Study of knowledge, reality, existence</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Humanism: potential value of life</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Government: Election</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Medieval Times (Dark Ages)/Renaissance (Rebirth/Enlightenment)</a:t>
            </a:r>
            <a:endParaRPr sz="2400">
              <a:solidFill>
                <a:srgbClr val="000000"/>
              </a:solidFill>
              <a:latin typeface="Architects Daughter"/>
              <a:ea typeface="Architects Daughter"/>
              <a:cs typeface="Architects Daughter"/>
              <a:sym typeface="Architects Daughter"/>
            </a:endParaRPr>
          </a:p>
          <a:p>
            <a:pPr indent="0" lvl="0" marL="0" rtl="0">
              <a:spcBef>
                <a:spcPts val="0"/>
              </a:spcBef>
              <a:spcAft>
                <a:spcPts val="0"/>
              </a:spcAft>
              <a:buNone/>
            </a:pPr>
            <a:r>
              <a:t/>
            </a:r>
            <a:endParaRPr sz="2400">
              <a:solidFill>
                <a:srgbClr val="000000"/>
              </a:solidFill>
              <a:latin typeface="Architects Daughter"/>
              <a:ea typeface="Architects Daughter"/>
              <a:cs typeface="Architects Daughter"/>
              <a:sym typeface="Architects Daughter"/>
            </a:endParaRPr>
          </a:p>
          <a:p>
            <a:pPr indent="0" lvl="0" marL="0">
              <a:spcBef>
                <a:spcPts val="0"/>
              </a:spcBef>
              <a:spcAft>
                <a:spcPts val="1600"/>
              </a:spcAft>
              <a:buNone/>
            </a:pPr>
            <a:r>
              <a:t/>
            </a:r>
            <a:endParaRPr sz="3000">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1000"/>
                                        <p:tgtEl>
                                          <p:spTgt spid="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1000"/>
                                        <p:tgtEl>
                                          <p:spTgt spid="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1000"/>
                                        <p:tgtEl>
                                          <p:spTgt spid="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1000"/>
                                        <p:tgtEl>
                                          <p:spTgt spid="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4" st="4"/>
                                            </p:txEl>
                                          </p:spTgt>
                                        </p:tgtEl>
                                        <p:attrNameLst>
                                          <p:attrName>style.visibility</p:attrName>
                                        </p:attrNameLst>
                                      </p:cBhvr>
                                      <p:to>
                                        <p:strVal val="visible"/>
                                      </p:to>
                                    </p:set>
                                    <p:animEffect filter="fade" transition="in">
                                      <p:cBhvr>
                                        <p:cTn dur="1000"/>
                                        <p:tgtEl>
                                          <p:spTgt spid="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5" st="5"/>
                                            </p:txEl>
                                          </p:spTgt>
                                        </p:tgtEl>
                                        <p:attrNameLst>
                                          <p:attrName>style.visibility</p:attrName>
                                        </p:attrNameLst>
                                      </p:cBhvr>
                                      <p:to>
                                        <p:strVal val="visible"/>
                                      </p:to>
                                    </p:set>
                                    <p:animEffect filter="fade" transition="in">
                                      <p:cBhvr>
                                        <p:cTn dur="1000"/>
                                        <p:tgtEl>
                                          <p:spTgt spid="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6" st="6"/>
                                            </p:txEl>
                                          </p:spTgt>
                                        </p:tgtEl>
                                        <p:attrNameLst>
                                          <p:attrName>style.visibility</p:attrName>
                                        </p:attrNameLst>
                                      </p:cBhvr>
                                      <p:to>
                                        <p:strVal val="visible"/>
                                      </p:to>
                                    </p:set>
                                    <p:animEffect filter="fade" transition="in">
                                      <p:cBhvr>
                                        <p:cTn dur="1000"/>
                                        <p:tgtEl>
                                          <p:spTgt spid="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7" st="7"/>
                                            </p:txEl>
                                          </p:spTgt>
                                        </p:tgtEl>
                                        <p:attrNameLst>
                                          <p:attrName>style.visibility</p:attrName>
                                        </p:attrNameLst>
                                      </p:cBhvr>
                                      <p:to>
                                        <p:strVal val="visible"/>
                                      </p:to>
                                    </p:set>
                                    <p:animEffect filter="fade" transition="in">
                                      <p:cBhvr>
                                        <p:cTn dur="1000"/>
                                        <p:tgtEl>
                                          <p:spTgt spid="6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Renaissance Is?</a:t>
            </a:r>
            <a:endParaRPr/>
          </a:p>
        </p:txBody>
      </p:sp>
      <p:sp>
        <p:nvSpPr>
          <p:cNvPr id="175" name="Shape 17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2400">
                <a:solidFill>
                  <a:srgbClr val="000000"/>
                </a:solidFill>
                <a:latin typeface="Architects Daughter"/>
                <a:ea typeface="Architects Daughter"/>
                <a:cs typeface="Architects Daughter"/>
                <a:sym typeface="Architects Daughter"/>
              </a:rPr>
              <a:t>Movement of flourishing artistic expression (arts, music, poetry, dance) and cultural activity (things to do/events)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Daily Life</a:t>
            </a:r>
            <a:endParaRPr/>
          </a:p>
        </p:txBody>
      </p:sp>
      <p:sp>
        <p:nvSpPr>
          <p:cNvPr id="75" name="Shape 75"/>
          <p:cNvSpPr txBox="1"/>
          <p:nvPr>
            <p:ph idx="1" type="body"/>
          </p:nvPr>
        </p:nvSpPr>
        <p:spPr>
          <a:xfrm>
            <a:off x="311700" y="1106000"/>
            <a:ext cx="8520600" cy="34626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Spending more money on clothes</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Bigger homes for the middle class</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School for wealthy boys</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Toilets </a:t>
            </a:r>
            <a:endParaRPr sz="2400">
              <a:solidFill>
                <a:srgbClr val="000000"/>
              </a:solidFill>
              <a:latin typeface="Architects Daughter"/>
              <a:ea typeface="Architects Daughter"/>
              <a:cs typeface="Architects Daughter"/>
              <a:sym typeface="Architects Daughter"/>
            </a:endParaRPr>
          </a:p>
          <a:p>
            <a:pPr indent="-381000" lvl="0" marL="4572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Cannon and muskets</a:t>
            </a:r>
            <a:endParaRPr sz="2400">
              <a:solidFill>
                <a:srgbClr val="000000"/>
              </a:solidFill>
              <a:latin typeface="Architects Daughter"/>
              <a:ea typeface="Architects Daughter"/>
              <a:cs typeface="Architects Daughter"/>
              <a:sym typeface="Architects Daughter"/>
            </a:endParaRPr>
          </a:p>
          <a:p>
            <a:pPr indent="-381000" lvl="1" marL="914400" rtl="0">
              <a:spcBef>
                <a:spcPts val="0"/>
              </a:spcBef>
              <a:spcAft>
                <a:spcPts val="0"/>
              </a:spcAft>
              <a:buClr>
                <a:srgbClr val="000000"/>
              </a:buClr>
              <a:buSzPts val="2400"/>
              <a:buFont typeface="Architects Daughter"/>
              <a:buChar char="○"/>
            </a:pPr>
            <a:r>
              <a:rPr lang="en" sz="2400">
                <a:solidFill>
                  <a:srgbClr val="000000"/>
                </a:solidFill>
                <a:latin typeface="Architects Daughter"/>
                <a:ea typeface="Architects Daughter"/>
                <a:cs typeface="Architects Daughter"/>
                <a:sym typeface="Architects Daughter"/>
              </a:rPr>
              <a:t>No need for knights</a:t>
            </a:r>
            <a:endParaRPr sz="2400">
              <a:solidFill>
                <a:srgbClr val="000000"/>
              </a:solidFill>
              <a:latin typeface="Architects Daughter"/>
              <a:ea typeface="Architects Daughter"/>
              <a:cs typeface="Architects Daughter"/>
              <a:sym typeface="Architects Daughter"/>
            </a:endParaRPr>
          </a:p>
          <a:p>
            <a:pPr indent="0" lvl="0" marL="0" rtl="0">
              <a:spcBef>
                <a:spcPts val="0"/>
              </a:spcBef>
              <a:spcAft>
                <a:spcPts val="0"/>
              </a:spcAft>
              <a:buNone/>
            </a:pPr>
            <a:r>
              <a:t/>
            </a:r>
            <a:endParaRPr sz="24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0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000"/>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000"/>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1000"/>
                                        <p:tgtEl>
                                          <p:spTgt spid="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1000"/>
                                        <p:tgtEl>
                                          <p:spTgt spid="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1000"/>
                                        <p:tgtEl>
                                          <p:spTgt spid="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1000"/>
                                        <p:tgtEl>
                                          <p:spTgt spid="7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Culture</a:t>
            </a:r>
            <a:endParaRPr/>
          </a:p>
        </p:txBody>
      </p:sp>
      <p:pic>
        <p:nvPicPr>
          <p:cNvPr id="81" name="Shape 81"/>
          <p:cNvPicPr preferRelativeResize="0"/>
          <p:nvPr/>
        </p:nvPicPr>
        <p:blipFill>
          <a:blip r:embed="rId3">
            <a:alphaModFix/>
          </a:blip>
          <a:stretch>
            <a:fillRect/>
          </a:stretch>
        </p:blipFill>
        <p:spPr>
          <a:xfrm>
            <a:off x="1949212" y="372500"/>
            <a:ext cx="6883088" cy="458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Leonardo Da Vinci</a:t>
            </a:r>
            <a:endParaRPr/>
          </a:p>
        </p:txBody>
      </p:sp>
      <p:pic>
        <p:nvPicPr>
          <p:cNvPr id="87" name="Shape 87"/>
          <p:cNvPicPr preferRelativeResize="0"/>
          <p:nvPr/>
        </p:nvPicPr>
        <p:blipFill>
          <a:blip r:embed="rId3">
            <a:alphaModFix/>
          </a:blip>
          <a:stretch>
            <a:fillRect/>
          </a:stretch>
        </p:blipFill>
        <p:spPr>
          <a:xfrm>
            <a:off x="3349100" y="1751461"/>
            <a:ext cx="5288850" cy="299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Mona Lisa</a:t>
            </a:r>
            <a:endParaRPr/>
          </a:p>
        </p:txBody>
      </p:sp>
      <p:pic>
        <p:nvPicPr>
          <p:cNvPr id="93" name="Shape 93"/>
          <p:cNvPicPr preferRelativeResize="0"/>
          <p:nvPr/>
        </p:nvPicPr>
        <p:blipFill>
          <a:blip r:embed="rId3">
            <a:alphaModFix/>
          </a:blip>
          <a:stretch>
            <a:fillRect/>
          </a:stretch>
        </p:blipFill>
        <p:spPr>
          <a:xfrm>
            <a:off x="3193433" y="-3"/>
            <a:ext cx="3842200" cy="5955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Last Supper</a:t>
            </a:r>
            <a:endParaRPr/>
          </a:p>
        </p:txBody>
      </p:sp>
      <p:pic>
        <p:nvPicPr>
          <p:cNvPr id="99" name="Shape 99"/>
          <p:cNvPicPr preferRelativeResize="0"/>
          <p:nvPr/>
        </p:nvPicPr>
        <p:blipFill>
          <a:blip r:embed="rId3">
            <a:alphaModFix/>
          </a:blip>
          <a:stretch>
            <a:fillRect/>
          </a:stretch>
        </p:blipFill>
        <p:spPr>
          <a:xfrm>
            <a:off x="1147075" y="1048975"/>
            <a:ext cx="7216000" cy="3940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Michelangelo</a:t>
            </a:r>
            <a:r>
              <a:rPr lang="en"/>
              <a:t> </a:t>
            </a:r>
            <a:endParaRPr/>
          </a:p>
        </p:txBody>
      </p:sp>
      <p:pic>
        <p:nvPicPr>
          <p:cNvPr id="105" name="Shape 105"/>
          <p:cNvPicPr preferRelativeResize="0"/>
          <p:nvPr/>
        </p:nvPicPr>
        <p:blipFill>
          <a:blip r:embed="rId3">
            <a:alphaModFix/>
          </a:blip>
          <a:stretch>
            <a:fillRect/>
          </a:stretch>
        </p:blipFill>
        <p:spPr>
          <a:xfrm>
            <a:off x="3332750" y="63088"/>
            <a:ext cx="3629950" cy="501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Sistine</a:t>
            </a:r>
            <a:r>
              <a:rPr lang="en"/>
              <a:t> Chapel </a:t>
            </a:r>
            <a:endParaRPr/>
          </a:p>
        </p:txBody>
      </p:sp>
      <p:pic>
        <p:nvPicPr>
          <p:cNvPr id="111" name="Shape 111"/>
          <p:cNvPicPr preferRelativeResize="0"/>
          <p:nvPr/>
        </p:nvPicPr>
        <p:blipFill>
          <a:blip r:embed="rId3">
            <a:alphaModFix/>
          </a:blip>
          <a:stretch>
            <a:fillRect/>
          </a:stretch>
        </p:blipFill>
        <p:spPr>
          <a:xfrm>
            <a:off x="1749125" y="1350025"/>
            <a:ext cx="5395108" cy="354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